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4" r:id="rId8"/>
    <p:sldId id="265" r:id="rId9"/>
    <p:sldId id="266" r:id="rId10"/>
    <p:sldId id="269" r:id="rId11"/>
    <p:sldId id="270" r:id="rId12"/>
    <p:sldId id="271" r:id="rId13"/>
    <p:sldId id="276" r:id="rId14"/>
    <p:sldId id="272" r:id="rId15"/>
    <p:sldId id="273" r:id="rId16"/>
    <p:sldId id="274" r:id="rId17"/>
    <p:sldId id="275" r:id="rId18"/>
    <p:sldId id="27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Irony</a:t>
            </a:r>
            <a:r>
              <a:rPr lang="nl-NL" dirty="0" smtClean="0"/>
              <a:t> &amp; </a:t>
            </a:r>
            <a:r>
              <a:rPr lang="nl-NL" dirty="0" err="1" smtClean="0"/>
              <a:t>Symbolism</a:t>
            </a:r>
            <a:endParaRPr lang="nl-NL" dirty="0"/>
          </a:p>
        </p:txBody>
      </p:sp>
      <p:sp>
        <p:nvSpPr>
          <p:cNvPr id="3" name="Ondertitel 2"/>
          <p:cNvSpPr>
            <a:spLocks noGrp="1"/>
          </p:cNvSpPr>
          <p:nvPr>
            <p:ph type="subTitle" idx="1"/>
          </p:nvPr>
        </p:nvSpPr>
        <p:spPr/>
        <p:txBody>
          <a:bodyPr>
            <a:normAutofit fontScale="77500" lnSpcReduction="20000"/>
          </a:bodyPr>
          <a:lstStyle/>
          <a:p>
            <a:r>
              <a:rPr lang="en-US" dirty="0"/>
              <a:t>Authors love to use irony—to make readers expect one thing but give them another. </a:t>
            </a:r>
            <a:r>
              <a:rPr lang="en-US" dirty="0" smtClean="0"/>
              <a:t>That’s the fun of irony.</a:t>
            </a:r>
          </a:p>
          <a:p>
            <a:r>
              <a:rPr lang="en-US" dirty="0"/>
              <a:t>Symbols lend meaning to a story by evoking an unexpected emotional response. They are some of the most powerful devices a writer has to expand and deepen meaning.</a:t>
            </a:r>
          </a:p>
          <a:p>
            <a:endParaRPr lang="nl-NL" dirty="0"/>
          </a:p>
        </p:txBody>
      </p:sp>
    </p:spTree>
    <p:extLst>
      <p:ext uri="{BB962C8B-B14F-4D97-AF65-F5344CB8AC3E}">
        <p14:creationId xmlns:p14="http://schemas.microsoft.com/office/powerpoint/2010/main" val="246874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t>
            </a:r>
            <a:r>
              <a:rPr lang="nl-NL" dirty="0" err="1"/>
              <a:t>conventional</a:t>
            </a:r>
            <a:endParaRPr lang="nl-NL" dirty="0"/>
          </a:p>
        </p:txBody>
      </p:sp>
      <p:sp>
        <p:nvSpPr>
          <p:cNvPr id="3" name="Tijdelijke aanduiding voor inhoud 2"/>
          <p:cNvSpPr>
            <a:spLocks noGrp="1"/>
          </p:cNvSpPr>
          <p:nvPr>
            <p:ph idx="1"/>
          </p:nvPr>
        </p:nvSpPr>
        <p:spPr/>
        <p:txBody>
          <a:bodyPr/>
          <a:lstStyle/>
          <a:p>
            <a:r>
              <a:rPr lang="en-US" dirty="0"/>
              <a:t>Conventional symbols carry tremendous emotional power, evoking visceral responses both positive and negative.</a:t>
            </a:r>
          </a:p>
          <a:p>
            <a:pPr marL="0" indent="0">
              <a:buNone/>
            </a:pPr>
            <a:r>
              <a:rPr lang="en-US" dirty="0" smtClean="0"/>
              <a:t>	• </a:t>
            </a:r>
            <a:r>
              <a:rPr lang="en-US" dirty="0"/>
              <a:t>Cross</a:t>
            </a:r>
            <a:br>
              <a:rPr lang="en-US" dirty="0"/>
            </a:br>
            <a:r>
              <a:rPr lang="en-US" dirty="0" smtClean="0"/>
              <a:t>	• </a:t>
            </a:r>
            <a:r>
              <a:rPr lang="en-US" dirty="0"/>
              <a:t>Eagle</a:t>
            </a:r>
            <a:br>
              <a:rPr lang="en-US" dirty="0"/>
            </a:br>
            <a:r>
              <a:rPr lang="en-US" dirty="0" smtClean="0"/>
              <a:t>	• </a:t>
            </a:r>
            <a:r>
              <a:rPr lang="en-US" dirty="0"/>
              <a:t>Serpent</a:t>
            </a:r>
            <a:br>
              <a:rPr lang="en-US" dirty="0"/>
            </a:br>
            <a:r>
              <a:rPr lang="en-US" dirty="0" smtClean="0"/>
              <a:t>	• </a:t>
            </a:r>
            <a:r>
              <a:rPr lang="en-US" dirty="0"/>
              <a:t>Statue of Liberty</a:t>
            </a:r>
            <a:br>
              <a:rPr lang="en-US" dirty="0"/>
            </a:br>
            <a:r>
              <a:rPr lang="en-US" dirty="0" smtClean="0"/>
              <a:t>	• </a:t>
            </a:r>
            <a:r>
              <a:rPr lang="en-US" dirty="0"/>
              <a:t>Grim Reaper</a:t>
            </a:r>
            <a:br>
              <a:rPr lang="en-US" dirty="0"/>
            </a:br>
            <a:r>
              <a:rPr lang="en-US" dirty="0" smtClean="0"/>
              <a:t>	• </a:t>
            </a:r>
            <a:r>
              <a:rPr lang="en-US" dirty="0"/>
              <a:t>Swastika</a:t>
            </a:r>
          </a:p>
        </p:txBody>
      </p:sp>
    </p:spTree>
    <p:extLst>
      <p:ext uri="{BB962C8B-B14F-4D97-AF65-F5344CB8AC3E}">
        <p14:creationId xmlns:p14="http://schemas.microsoft.com/office/powerpoint/2010/main" val="884367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t>
            </a:r>
            <a:r>
              <a:rPr lang="nl-NL" dirty="0" err="1"/>
              <a:t>conventional</a:t>
            </a:r>
            <a:endParaRPr lang="nl-NL" dirty="0"/>
          </a:p>
        </p:txBody>
      </p:sp>
      <p:sp>
        <p:nvSpPr>
          <p:cNvPr id="3" name="Tijdelijke aanduiding voor inhoud 2"/>
          <p:cNvSpPr>
            <a:spLocks noGrp="1"/>
          </p:cNvSpPr>
          <p:nvPr>
            <p:ph idx="1"/>
          </p:nvPr>
        </p:nvSpPr>
        <p:spPr/>
        <p:txBody>
          <a:bodyPr>
            <a:normAutofit lnSpcReduction="10000"/>
          </a:bodyPr>
          <a:lstStyle/>
          <a:p>
            <a:r>
              <a:rPr lang="en-US" dirty="0"/>
              <a:t>Symbols allow us to convey powerful meaning without having to use words. They often represent the ineffable, what we can't easily put into words. Take flowers, used for both weddings and funerals:</a:t>
            </a:r>
          </a:p>
          <a:p>
            <a:r>
              <a:rPr lang="en-US" dirty="0"/>
              <a:t>Weddings—suggest the beauty of youth and the freshness of new love, fertility</a:t>
            </a:r>
            <a:br>
              <a:rPr lang="en-US" dirty="0"/>
            </a:br>
            <a:endParaRPr lang="en-US" dirty="0" smtClean="0"/>
          </a:p>
          <a:p>
            <a:r>
              <a:rPr lang="en-US" dirty="0" smtClean="0"/>
              <a:t>Funerals—suggest </a:t>
            </a:r>
            <a:r>
              <a:rPr lang="en-US" dirty="0"/>
              <a:t>the brevity and fragility of life on earth, </a:t>
            </a:r>
            <a:r>
              <a:rPr lang="en-US" dirty="0" smtClean="0"/>
              <a:t>AND everlasting </a:t>
            </a:r>
            <a:r>
              <a:rPr lang="en-US" dirty="0"/>
              <a:t>life because flowers die and are reborn in spring.</a:t>
            </a:r>
          </a:p>
          <a:p>
            <a:endParaRPr lang="nl-NL" dirty="0"/>
          </a:p>
        </p:txBody>
      </p:sp>
    </p:spTree>
    <p:extLst>
      <p:ext uri="{BB962C8B-B14F-4D97-AF65-F5344CB8AC3E}">
        <p14:creationId xmlns:p14="http://schemas.microsoft.com/office/powerpoint/2010/main" val="378137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t>
            </a:r>
            <a:r>
              <a:rPr lang="nl-NL" dirty="0" err="1"/>
              <a:t>conventional</a:t>
            </a:r>
            <a:endParaRPr lang="nl-NL" dirty="0"/>
          </a:p>
        </p:txBody>
      </p:sp>
      <p:sp>
        <p:nvSpPr>
          <p:cNvPr id="3" name="Tijdelijke aanduiding voor inhoud 2"/>
          <p:cNvSpPr>
            <a:spLocks noGrp="1"/>
          </p:cNvSpPr>
          <p:nvPr>
            <p:ph idx="1"/>
          </p:nvPr>
        </p:nvSpPr>
        <p:spPr/>
        <p:txBody>
          <a:bodyPr/>
          <a:lstStyle/>
          <a:p>
            <a:r>
              <a:rPr lang="en-US" dirty="0"/>
              <a:t>Notice how flower symbolism alters with context. Symbols are fluid, not </a:t>
            </a:r>
            <a:r>
              <a:rPr lang="en-US" dirty="0" smtClean="0"/>
              <a:t>static</a:t>
            </a:r>
            <a:r>
              <a:rPr lang="en-US" dirty="0"/>
              <a:t>: their meanings may change with time, situation, culture or geography</a:t>
            </a:r>
            <a:r>
              <a:rPr lang="en-US" dirty="0" smtClean="0"/>
              <a:t>.</a:t>
            </a:r>
          </a:p>
          <a:p>
            <a:endParaRPr lang="en-US" dirty="0"/>
          </a:p>
          <a:p>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521522319"/>
              </p:ext>
            </p:extLst>
          </p:nvPr>
        </p:nvGraphicFramePr>
        <p:xfrm>
          <a:off x="3923383" y="3337559"/>
          <a:ext cx="4345232" cy="2809242"/>
        </p:xfrm>
        <a:graphic>
          <a:graphicData uri="http://schemas.openxmlformats.org/drawingml/2006/table">
            <a:tbl>
              <a:tblPr/>
              <a:tblGrid>
                <a:gridCol w="1254560">
                  <a:extLst>
                    <a:ext uri="{9D8B030D-6E8A-4147-A177-3AD203B41FA5}">
                      <a16:colId xmlns:a16="http://schemas.microsoft.com/office/drawing/2014/main" val="3570856384"/>
                    </a:ext>
                  </a:extLst>
                </a:gridCol>
                <a:gridCol w="3090672">
                  <a:extLst>
                    <a:ext uri="{9D8B030D-6E8A-4147-A177-3AD203B41FA5}">
                      <a16:colId xmlns:a16="http://schemas.microsoft.com/office/drawing/2014/main" val="1485709512"/>
                    </a:ext>
                  </a:extLst>
                </a:gridCol>
              </a:tblGrid>
              <a:tr h="991497">
                <a:tc>
                  <a:txBody>
                    <a:bodyPr/>
                    <a:lstStyle/>
                    <a:p>
                      <a:r>
                        <a:rPr lang="nl-NL" sz="2000" dirty="0"/>
                        <a:t>Serpent</a:t>
                      </a:r>
                    </a:p>
                  </a:txBody>
                  <a:tcPr marL="0" marR="0" marT="0" marB="0" anchor="ctr">
                    <a:lnL>
                      <a:noFill/>
                    </a:lnL>
                    <a:lnR>
                      <a:noFill/>
                    </a:lnR>
                    <a:lnT>
                      <a:noFill/>
                    </a:lnT>
                    <a:lnB>
                      <a:noFill/>
                    </a:lnB>
                  </a:tcPr>
                </a:tc>
                <a:tc>
                  <a:txBody>
                    <a:bodyPr/>
                    <a:lstStyle/>
                    <a:p>
                      <a:r>
                        <a:rPr lang="nl-NL" sz="1800" dirty="0"/>
                        <a:t>• </a:t>
                      </a:r>
                      <a:r>
                        <a:rPr lang="nl-NL" sz="1800" dirty="0" err="1"/>
                        <a:t>wisdom</a:t>
                      </a:r>
                      <a:r>
                        <a:rPr lang="nl-NL" sz="1800" dirty="0"/>
                        <a:t> in </a:t>
                      </a:r>
                      <a:r>
                        <a:rPr lang="nl-NL" sz="1800" dirty="0" err="1"/>
                        <a:t>ancient</a:t>
                      </a:r>
                      <a:r>
                        <a:rPr lang="nl-NL" sz="1800" dirty="0"/>
                        <a:t> cultures</a:t>
                      </a:r>
                      <a:br>
                        <a:rPr lang="nl-NL" sz="1800" dirty="0"/>
                      </a:br>
                      <a:r>
                        <a:rPr lang="nl-NL" sz="1800" dirty="0"/>
                        <a:t>• </a:t>
                      </a:r>
                      <a:r>
                        <a:rPr lang="nl-NL" sz="1800" dirty="0" err="1"/>
                        <a:t>sin</a:t>
                      </a:r>
                      <a:r>
                        <a:rPr lang="nl-NL" sz="1800" dirty="0"/>
                        <a:t> in </a:t>
                      </a:r>
                      <a:r>
                        <a:rPr lang="nl-NL" sz="1800" dirty="0" err="1"/>
                        <a:t>Judeo</a:t>
                      </a:r>
                      <a:r>
                        <a:rPr lang="nl-NL" sz="1800" dirty="0"/>
                        <a:t>-Christian culture</a:t>
                      </a:r>
                    </a:p>
                  </a:txBody>
                  <a:tcPr marL="0" marR="0" marT="0" marB="0" anchor="ctr">
                    <a:lnL>
                      <a:noFill/>
                    </a:lnL>
                    <a:lnR>
                      <a:noFill/>
                    </a:lnR>
                    <a:lnT>
                      <a:noFill/>
                    </a:lnT>
                    <a:lnB>
                      <a:noFill/>
                    </a:lnB>
                  </a:tcPr>
                </a:tc>
                <a:extLst>
                  <a:ext uri="{0D108BD9-81ED-4DB2-BD59-A6C34878D82A}">
                    <a16:rowId xmlns:a16="http://schemas.microsoft.com/office/drawing/2014/main" val="1064604255"/>
                  </a:ext>
                </a:extLst>
              </a:tr>
              <a:tr h="991497">
                <a:tc>
                  <a:txBody>
                    <a:bodyPr/>
                    <a:lstStyle/>
                    <a:p>
                      <a:r>
                        <a:rPr lang="nl-NL" sz="2000" dirty="0"/>
                        <a:t>White</a:t>
                      </a:r>
                    </a:p>
                  </a:txBody>
                  <a:tcPr marL="0" marR="0" marT="0" marB="0" anchor="ctr">
                    <a:lnL>
                      <a:noFill/>
                    </a:lnL>
                    <a:lnR>
                      <a:noFill/>
                    </a:lnR>
                    <a:lnT>
                      <a:noFill/>
                    </a:lnT>
                    <a:lnB>
                      <a:noFill/>
                    </a:lnB>
                  </a:tcPr>
                </a:tc>
                <a:tc>
                  <a:txBody>
                    <a:bodyPr/>
                    <a:lstStyle/>
                    <a:p>
                      <a:r>
                        <a:rPr lang="en-US" sz="1800" dirty="0"/>
                        <a:t>• purity in Western cultures</a:t>
                      </a:r>
                      <a:br>
                        <a:rPr lang="en-US" sz="1800" dirty="0"/>
                      </a:br>
                      <a:r>
                        <a:rPr lang="en-US" sz="1800" dirty="0"/>
                        <a:t>• purity in Eastern cultures</a:t>
                      </a:r>
                    </a:p>
                  </a:txBody>
                  <a:tcPr marL="0" marR="0" marT="0" marB="0" anchor="ctr">
                    <a:lnL>
                      <a:noFill/>
                    </a:lnL>
                    <a:lnR>
                      <a:noFill/>
                    </a:lnR>
                    <a:lnT>
                      <a:noFill/>
                    </a:lnT>
                    <a:lnB>
                      <a:noFill/>
                    </a:lnB>
                  </a:tcPr>
                </a:tc>
                <a:extLst>
                  <a:ext uri="{0D108BD9-81ED-4DB2-BD59-A6C34878D82A}">
                    <a16:rowId xmlns:a16="http://schemas.microsoft.com/office/drawing/2014/main" val="2568516727"/>
                  </a:ext>
                </a:extLst>
              </a:tr>
              <a:tr h="826248">
                <a:tc>
                  <a:txBody>
                    <a:bodyPr/>
                    <a:lstStyle/>
                    <a:p>
                      <a:r>
                        <a:rPr lang="nl-NL" sz="2000" dirty="0"/>
                        <a:t>Dragon</a:t>
                      </a:r>
                    </a:p>
                  </a:txBody>
                  <a:tcPr marL="0" marR="0" marT="0" marB="0" anchor="ctr">
                    <a:lnL>
                      <a:noFill/>
                    </a:lnL>
                    <a:lnR>
                      <a:noFill/>
                    </a:lnR>
                    <a:lnT>
                      <a:noFill/>
                    </a:lnT>
                    <a:lnB>
                      <a:noFill/>
                    </a:lnB>
                  </a:tcPr>
                </a:tc>
                <a:tc>
                  <a:txBody>
                    <a:bodyPr/>
                    <a:lstStyle/>
                    <a:p>
                      <a:r>
                        <a:rPr lang="nl-NL" sz="1800" dirty="0"/>
                        <a:t>• </a:t>
                      </a:r>
                      <a:r>
                        <a:rPr lang="nl-NL" sz="1800" dirty="0" err="1"/>
                        <a:t>evil</a:t>
                      </a:r>
                      <a:r>
                        <a:rPr lang="nl-NL" sz="1800" dirty="0"/>
                        <a:t> in </a:t>
                      </a:r>
                      <a:r>
                        <a:rPr lang="nl-NL" sz="1800" dirty="0" err="1"/>
                        <a:t>medieval</a:t>
                      </a:r>
                      <a:r>
                        <a:rPr lang="nl-NL" sz="1800" dirty="0"/>
                        <a:t> Europe</a:t>
                      </a:r>
                      <a:br>
                        <a:rPr lang="nl-NL" sz="1800" dirty="0"/>
                      </a:br>
                      <a:r>
                        <a:rPr lang="nl-NL" sz="1800" dirty="0"/>
                        <a:t>• </a:t>
                      </a:r>
                      <a:r>
                        <a:rPr lang="nl-NL" sz="1800" dirty="0" err="1"/>
                        <a:t>good</a:t>
                      </a:r>
                      <a:r>
                        <a:rPr lang="nl-NL" sz="1800" dirty="0"/>
                        <a:t> </a:t>
                      </a:r>
                      <a:r>
                        <a:rPr lang="nl-NL" sz="1800" dirty="0" err="1"/>
                        <a:t>luck</a:t>
                      </a:r>
                      <a:r>
                        <a:rPr lang="nl-NL" sz="1800" dirty="0"/>
                        <a:t> in China</a:t>
                      </a:r>
                    </a:p>
                  </a:txBody>
                  <a:tcPr marL="0" marR="0" marT="0" marB="0" anchor="ctr">
                    <a:lnL>
                      <a:noFill/>
                    </a:lnL>
                    <a:lnR>
                      <a:noFill/>
                    </a:lnR>
                    <a:lnT>
                      <a:noFill/>
                    </a:lnT>
                    <a:lnB>
                      <a:noFill/>
                    </a:lnB>
                  </a:tcPr>
                </a:tc>
                <a:extLst>
                  <a:ext uri="{0D108BD9-81ED-4DB2-BD59-A6C34878D82A}">
                    <a16:rowId xmlns:a16="http://schemas.microsoft.com/office/drawing/2014/main" val="1646856417"/>
                  </a:ext>
                </a:extLst>
              </a:tr>
            </a:tbl>
          </a:graphicData>
        </a:graphic>
      </p:graphicFrame>
    </p:spTree>
    <p:extLst>
      <p:ext uri="{BB962C8B-B14F-4D97-AF65-F5344CB8AC3E}">
        <p14:creationId xmlns:p14="http://schemas.microsoft.com/office/powerpoint/2010/main" val="38502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—archetypes</a:t>
            </a:r>
          </a:p>
        </p:txBody>
      </p:sp>
      <p:sp>
        <p:nvSpPr>
          <p:cNvPr id="3" name="Tijdelijke aanduiding voor inhoud 2"/>
          <p:cNvSpPr>
            <a:spLocks noGrp="1"/>
          </p:cNvSpPr>
          <p:nvPr>
            <p:ph idx="1"/>
          </p:nvPr>
        </p:nvSpPr>
        <p:spPr/>
        <p:txBody>
          <a:bodyPr/>
          <a:lstStyle/>
          <a:p>
            <a:r>
              <a:rPr lang="en-US" dirty="0" smtClean="0"/>
              <a:t>Some </a:t>
            </a:r>
            <a:r>
              <a:rPr lang="en-US" dirty="0"/>
              <a:t>symbols are universal, transcending time and geography. Known as archetypes, they call up deep unconscious responses, almost as if they were hard wired into our brains.</a:t>
            </a:r>
          </a:p>
          <a:p>
            <a:r>
              <a:rPr lang="en-US" dirty="0"/>
              <a:t>Archetypes as universal symbols</a:t>
            </a:r>
            <a:br>
              <a:rPr lang="en-US" dirty="0"/>
            </a:br>
            <a:r>
              <a:rPr lang="en-US" dirty="0"/>
              <a:t>• Women—connected to earth and water (fertility)</a:t>
            </a:r>
            <a:br>
              <a:rPr lang="en-US" dirty="0"/>
            </a:br>
            <a:r>
              <a:rPr lang="en-US" dirty="0"/>
              <a:t>• Light—beneficence and knowledge</a:t>
            </a:r>
            <a:br>
              <a:rPr lang="en-US" dirty="0"/>
            </a:br>
            <a:r>
              <a:rPr lang="en-US" dirty="0"/>
              <a:t>• Darkness—threatening and ignorance</a:t>
            </a:r>
          </a:p>
          <a:p>
            <a:endParaRPr lang="nl-NL" dirty="0"/>
          </a:p>
        </p:txBody>
      </p:sp>
    </p:spTree>
    <p:extLst>
      <p:ext uri="{BB962C8B-B14F-4D97-AF65-F5344CB8AC3E}">
        <p14:creationId xmlns:p14="http://schemas.microsoft.com/office/powerpoint/2010/main" val="203760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t>
            </a:r>
            <a:r>
              <a:rPr lang="nl-NL" dirty="0" err="1"/>
              <a:t>literary</a:t>
            </a:r>
            <a:endParaRPr lang="nl-NL" dirty="0"/>
          </a:p>
        </p:txBody>
      </p:sp>
      <p:sp>
        <p:nvSpPr>
          <p:cNvPr id="3" name="Tijdelijke aanduiding voor inhoud 2"/>
          <p:cNvSpPr>
            <a:spLocks noGrp="1"/>
          </p:cNvSpPr>
          <p:nvPr>
            <p:ph idx="1"/>
          </p:nvPr>
        </p:nvSpPr>
        <p:spPr/>
        <p:txBody>
          <a:bodyPr>
            <a:normAutofit/>
          </a:bodyPr>
          <a:lstStyle/>
          <a:p>
            <a:r>
              <a:rPr lang="en-US" dirty="0"/>
              <a:t>Symbols play the same role in literature that they play in real life: they convey meaning.</a:t>
            </a:r>
            <a:br>
              <a:rPr lang="en-US" dirty="0"/>
            </a:br>
            <a:r>
              <a:rPr lang="en-US" dirty="0"/>
              <a:t/>
            </a:r>
            <a:br>
              <a:rPr lang="en-US" dirty="0"/>
            </a:br>
            <a:r>
              <a:rPr lang="en-US" dirty="0"/>
              <a:t>Writers embed symbols in their works. Skillful </a:t>
            </a:r>
            <a:r>
              <a:rPr lang="en-US" dirty="0" smtClean="0"/>
              <a:t>writers do </a:t>
            </a:r>
            <a:r>
              <a:rPr lang="en-US" dirty="0"/>
              <a:t>it subtly, making symbols an integral part of the </a:t>
            </a:r>
            <a:r>
              <a:rPr lang="en-US" dirty="0" smtClean="0"/>
              <a:t>plot.</a:t>
            </a:r>
          </a:p>
          <a:p>
            <a:endParaRPr lang="en-US" dirty="0" smtClean="0"/>
          </a:p>
        </p:txBody>
      </p:sp>
    </p:spTree>
    <p:extLst>
      <p:ext uri="{BB962C8B-B14F-4D97-AF65-F5344CB8AC3E}">
        <p14:creationId xmlns:p14="http://schemas.microsoft.com/office/powerpoint/2010/main" val="209793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t>
            </a:r>
            <a:r>
              <a:rPr lang="nl-NL" dirty="0" err="1"/>
              <a:t>literary</a:t>
            </a:r>
            <a:endParaRPr lang="nl-NL" dirty="0"/>
          </a:p>
        </p:txBody>
      </p:sp>
      <p:sp>
        <p:nvSpPr>
          <p:cNvPr id="3" name="Tijdelijke aanduiding voor inhoud 2"/>
          <p:cNvSpPr>
            <a:spLocks noGrp="1"/>
          </p:cNvSpPr>
          <p:nvPr>
            <p:ph idx="1"/>
          </p:nvPr>
        </p:nvSpPr>
        <p:spPr/>
        <p:txBody>
          <a:bodyPr>
            <a:normAutofit/>
          </a:bodyPr>
          <a:lstStyle/>
          <a:p>
            <a:r>
              <a:rPr lang="en-US" dirty="0"/>
              <a:t>Because symbols carry so much power, writers use them to expand or intensify what they want to say—without having to come out and say it</a:t>
            </a:r>
            <a:r>
              <a:rPr lang="en-US" dirty="0" smtClean="0"/>
              <a:t>.</a:t>
            </a:r>
          </a:p>
          <a:p>
            <a:endParaRPr lang="en-US" dirty="0" smtClean="0"/>
          </a:p>
          <a:p>
            <a:r>
              <a:rPr lang="en-US" dirty="0" smtClean="0"/>
              <a:t>Writers </a:t>
            </a:r>
            <a:r>
              <a:rPr lang="en-US" dirty="0"/>
              <a:t>use symbols . . .</a:t>
            </a:r>
            <a:br>
              <a:rPr lang="en-US" dirty="0"/>
            </a:br>
            <a:r>
              <a:rPr lang="en-US" dirty="0"/>
              <a:t>• to reinforce and enlarge meaning</a:t>
            </a:r>
            <a:br>
              <a:rPr lang="en-US" dirty="0"/>
            </a:br>
            <a:r>
              <a:rPr lang="en-US" dirty="0"/>
              <a:t>• to help them write economically</a:t>
            </a:r>
            <a:endParaRPr lang="nl-NL" dirty="0"/>
          </a:p>
        </p:txBody>
      </p:sp>
    </p:spTree>
    <p:extLst>
      <p:ext uri="{BB962C8B-B14F-4D97-AF65-F5344CB8AC3E}">
        <p14:creationId xmlns:p14="http://schemas.microsoft.com/office/powerpoint/2010/main" val="7084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t>
            </a:r>
            <a:r>
              <a:rPr lang="nl-NL" dirty="0" err="1"/>
              <a:t>literary</a:t>
            </a:r>
            <a:endParaRPr lang="nl-NL" dirty="0"/>
          </a:p>
        </p:txBody>
      </p:sp>
      <p:sp>
        <p:nvSpPr>
          <p:cNvPr id="3" name="Tijdelijke aanduiding voor inhoud 2"/>
          <p:cNvSpPr>
            <a:spLocks noGrp="1"/>
          </p:cNvSpPr>
          <p:nvPr>
            <p:ph idx="1"/>
          </p:nvPr>
        </p:nvSpPr>
        <p:spPr/>
        <p:txBody>
          <a:bodyPr/>
          <a:lstStyle/>
          <a:p>
            <a:r>
              <a:rPr lang="en-US" dirty="0"/>
              <a:t>Let's look at more examples of how authors use symbolism.</a:t>
            </a:r>
          </a:p>
          <a:p>
            <a:r>
              <a:rPr lang="en-US" dirty="0"/>
              <a:t>"The story of an Hour" </a:t>
            </a:r>
            <a:r>
              <a:rPr lang="en-US" i="1" dirty="0"/>
              <a:t>Kate Chopin (</a:t>
            </a:r>
            <a:r>
              <a:rPr lang="en-US" i="1" dirty="0" err="1"/>
              <a:t>LitCourse</a:t>
            </a:r>
            <a:r>
              <a:rPr lang="en-US" i="1" dirty="0"/>
              <a:t> 1)</a:t>
            </a:r>
            <a:r>
              <a:rPr lang="en-US" dirty="0"/>
              <a:t/>
            </a:r>
            <a:br>
              <a:rPr lang="en-US" dirty="0"/>
            </a:br>
            <a:r>
              <a:rPr lang="en-US" dirty="0"/>
              <a:t>•The window opening onto fresh spring air suggests the opening of a new life for Mrs. Mallard.</a:t>
            </a:r>
            <a:br>
              <a:rPr lang="en-US" dirty="0"/>
            </a:br>
            <a:r>
              <a:rPr lang="en-US" dirty="0"/>
              <a:t>•Blue skies suggest hope for a new life.</a:t>
            </a:r>
            <a:br>
              <a:rPr lang="en-US" dirty="0"/>
            </a:br>
            <a:r>
              <a:rPr lang="en-US" dirty="0"/>
              <a:t>•The sound of birds and music contribute to the activity and pleasure that await Mrs. Mallard.</a:t>
            </a:r>
          </a:p>
          <a:p>
            <a:endParaRPr lang="nl-NL" dirty="0"/>
          </a:p>
        </p:txBody>
      </p:sp>
    </p:spTree>
    <p:extLst>
      <p:ext uri="{BB962C8B-B14F-4D97-AF65-F5344CB8AC3E}">
        <p14:creationId xmlns:p14="http://schemas.microsoft.com/office/powerpoint/2010/main" val="22850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t>
            </a:r>
            <a:r>
              <a:rPr lang="nl-NL" dirty="0" err="1"/>
              <a:t>literary</a:t>
            </a:r>
            <a:endParaRPr lang="nl-NL" dirty="0"/>
          </a:p>
        </p:txBody>
      </p:sp>
      <p:sp>
        <p:nvSpPr>
          <p:cNvPr id="3" name="Tijdelijke aanduiding voor inhoud 2"/>
          <p:cNvSpPr>
            <a:spLocks noGrp="1"/>
          </p:cNvSpPr>
          <p:nvPr>
            <p:ph idx="1"/>
          </p:nvPr>
        </p:nvSpPr>
        <p:spPr/>
        <p:txBody>
          <a:bodyPr>
            <a:normAutofit fontScale="92500" lnSpcReduction="10000"/>
          </a:bodyPr>
          <a:lstStyle/>
          <a:p>
            <a:r>
              <a:rPr lang="en-US" dirty="0" smtClean="0"/>
              <a:t>Tobias Wolff </a:t>
            </a:r>
            <a:r>
              <a:rPr lang="en-US" dirty="0"/>
              <a:t>"Powder" </a:t>
            </a:r>
            <a:endParaRPr lang="en-US" dirty="0" smtClean="0"/>
          </a:p>
          <a:p>
            <a:r>
              <a:rPr lang="en-US" dirty="0"/>
              <a:t>T</a:t>
            </a:r>
            <a:r>
              <a:rPr lang="en-US" dirty="0" smtClean="0"/>
              <a:t>he </a:t>
            </a:r>
            <a:r>
              <a:rPr lang="en-US" dirty="0"/>
              <a:t>father likes jazz—Tobias Wolff's way of telling us that Doc likes to live spontaneously without strict rules</a:t>
            </a:r>
            <a:r>
              <a:rPr lang="en-US" dirty="0" smtClean="0"/>
              <a:t>.</a:t>
            </a:r>
          </a:p>
          <a:p>
            <a:r>
              <a:rPr lang="en-US" dirty="0" smtClean="0"/>
              <a:t>Snow represents the thrills that the father loves, but that scare the boy</a:t>
            </a:r>
          </a:p>
          <a:p>
            <a:r>
              <a:rPr lang="en-US" dirty="0" smtClean="0"/>
              <a:t>The roadblock that the boy removes is a symbolic </a:t>
            </a:r>
            <a:r>
              <a:rPr lang="en-US" dirty="0"/>
              <a:t>threshold that he passes, </a:t>
            </a:r>
            <a:r>
              <a:rPr lang="en-US" dirty="0" smtClean="0"/>
              <a:t>he starts to enjoy </a:t>
            </a:r>
            <a:r>
              <a:rPr lang="en-US" dirty="0"/>
              <a:t>the excitement of living without complete foreknowledge and planning</a:t>
            </a:r>
            <a:r>
              <a:rPr lang="en-US" dirty="0" smtClean="0"/>
              <a:t>.</a:t>
            </a:r>
          </a:p>
          <a:p>
            <a:r>
              <a:rPr lang="en-US" dirty="0"/>
              <a:t>Powder becomes a symbol for something fresh, a new beginning, covering up of the old tracks, old habits, and offering an opportunity to lay down new tracks.</a:t>
            </a:r>
          </a:p>
          <a:p>
            <a:endParaRPr lang="nl-NL" dirty="0"/>
          </a:p>
        </p:txBody>
      </p:sp>
    </p:spTree>
    <p:extLst>
      <p:ext uri="{BB962C8B-B14F-4D97-AF65-F5344CB8AC3E}">
        <p14:creationId xmlns:p14="http://schemas.microsoft.com/office/powerpoint/2010/main" val="375203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Symbols</a:t>
            </a:r>
            <a:r>
              <a:rPr lang="nl-NL" dirty="0"/>
              <a:t>—a </a:t>
            </a:r>
            <a:r>
              <a:rPr lang="nl-NL" dirty="0" err="1"/>
              <a:t>quick</a:t>
            </a:r>
            <a:r>
              <a:rPr lang="nl-NL" dirty="0"/>
              <a:t> review</a:t>
            </a:r>
          </a:p>
        </p:txBody>
      </p:sp>
      <p:sp>
        <p:nvSpPr>
          <p:cNvPr id="3" name="Tijdelijke aanduiding voor inhoud 2"/>
          <p:cNvSpPr>
            <a:spLocks noGrp="1"/>
          </p:cNvSpPr>
          <p:nvPr>
            <p:ph idx="1"/>
          </p:nvPr>
        </p:nvSpPr>
        <p:spPr/>
        <p:txBody>
          <a:bodyPr/>
          <a:lstStyle/>
          <a:p>
            <a:pPr marL="0" indent="0">
              <a:buNone/>
            </a:pPr>
            <a:r>
              <a:rPr lang="en-US" dirty="0"/>
              <a:t>Symbols—objects, people, and events that stand for something other than themselves</a:t>
            </a:r>
            <a:r>
              <a:rPr lang="en-US" dirty="0" smtClean="0"/>
              <a:t>.</a:t>
            </a:r>
          </a:p>
          <a:p>
            <a:r>
              <a:rPr lang="en-US" b="1" dirty="0" smtClean="0"/>
              <a:t>Conventional</a:t>
            </a:r>
            <a:r>
              <a:rPr lang="en-US" dirty="0" smtClean="0"/>
              <a:t>—found </a:t>
            </a:r>
            <a:r>
              <a:rPr lang="en-US" dirty="0"/>
              <a:t>in daily life</a:t>
            </a:r>
            <a:r>
              <a:rPr lang="en-US" dirty="0" smtClean="0"/>
              <a:t>.</a:t>
            </a:r>
          </a:p>
          <a:p>
            <a:r>
              <a:rPr lang="en-US" b="1" dirty="0"/>
              <a:t>Archetype</a:t>
            </a:r>
            <a:r>
              <a:rPr lang="en-US" dirty="0"/>
              <a:t>—age-old universal patterns.</a:t>
            </a:r>
            <a:endParaRPr lang="nl-NL" dirty="0"/>
          </a:p>
          <a:p>
            <a:r>
              <a:rPr lang="en-US" b="1" dirty="0" smtClean="0"/>
              <a:t>Literary</a:t>
            </a:r>
            <a:r>
              <a:rPr lang="en-US" dirty="0" smtClean="0"/>
              <a:t>—suggestive</a:t>
            </a:r>
            <a:r>
              <a:rPr lang="en-US" dirty="0"/>
              <a:t>, fluid, not absolute.</a:t>
            </a:r>
            <a:br>
              <a:rPr lang="en-US" dirty="0"/>
            </a:br>
            <a:endParaRPr lang="nl-NL" dirty="0"/>
          </a:p>
        </p:txBody>
      </p:sp>
    </p:spTree>
    <p:extLst>
      <p:ext uri="{BB962C8B-B14F-4D97-AF65-F5344CB8AC3E}">
        <p14:creationId xmlns:p14="http://schemas.microsoft.com/office/powerpoint/2010/main" val="66879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Congratulations</a:t>
            </a:r>
            <a:r>
              <a:rPr lang="nl-NL" dirty="0"/>
              <a:t>! </a:t>
            </a:r>
          </a:p>
        </p:txBody>
      </p:sp>
      <p:sp>
        <p:nvSpPr>
          <p:cNvPr id="3" name="Tijdelijke aanduiding voor inhoud 2"/>
          <p:cNvSpPr>
            <a:spLocks noGrp="1"/>
          </p:cNvSpPr>
          <p:nvPr>
            <p:ph idx="1"/>
          </p:nvPr>
        </p:nvSpPr>
        <p:spPr/>
        <p:txBody>
          <a:bodyPr/>
          <a:lstStyle/>
          <a:p>
            <a:r>
              <a:rPr lang="en-US" dirty="0"/>
              <a:t>You've reached the end of the Lecture</a:t>
            </a:r>
            <a:r>
              <a:rPr lang="en-US" dirty="0" smtClean="0"/>
              <a:t>.</a:t>
            </a:r>
          </a:p>
          <a:p>
            <a:endParaRPr lang="en-US" dirty="0" smtClean="0"/>
          </a:p>
          <a:p>
            <a:r>
              <a:rPr lang="en-US" dirty="0" smtClean="0"/>
              <a:t>Now read “The Open Window” by Saki</a:t>
            </a:r>
            <a:endParaRPr lang="nl-NL" dirty="0"/>
          </a:p>
        </p:txBody>
      </p:sp>
    </p:spTree>
    <p:extLst>
      <p:ext uri="{BB962C8B-B14F-4D97-AF65-F5344CB8AC3E}">
        <p14:creationId xmlns:p14="http://schemas.microsoft.com/office/powerpoint/2010/main" val="275509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Irony</a:t>
            </a:r>
            <a:endParaRPr lang="nl-NL" dirty="0"/>
          </a:p>
        </p:txBody>
      </p:sp>
      <p:sp>
        <p:nvSpPr>
          <p:cNvPr id="3" name="Tijdelijke aanduiding voor inhoud 2"/>
          <p:cNvSpPr>
            <a:spLocks noGrp="1"/>
          </p:cNvSpPr>
          <p:nvPr>
            <p:ph idx="1"/>
          </p:nvPr>
        </p:nvSpPr>
        <p:spPr/>
        <p:txBody>
          <a:bodyPr/>
          <a:lstStyle/>
          <a:p>
            <a:r>
              <a:rPr lang="en-US" dirty="0"/>
              <a:t>This </a:t>
            </a:r>
            <a:r>
              <a:rPr lang="en-US" dirty="0" smtClean="0"/>
              <a:t>course </a:t>
            </a:r>
            <a:r>
              <a:rPr lang="en-US" dirty="0"/>
              <a:t>examines the somewhat elusive quality of irony, the different forms it takes, </a:t>
            </a:r>
            <a:r>
              <a:rPr lang="en-US" dirty="0" smtClean="0"/>
              <a:t>a</a:t>
            </a:r>
            <a:r>
              <a:rPr lang="en-US" dirty="0"/>
              <a:t>nd why authors use it.</a:t>
            </a:r>
            <a:endParaRPr lang="nl-NL" dirty="0"/>
          </a:p>
          <a:p>
            <a:endParaRPr lang="en-US" dirty="0" smtClean="0"/>
          </a:p>
          <a:p>
            <a:pPr marL="0" indent="0">
              <a:buNone/>
            </a:pPr>
            <a:r>
              <a:rPr lang="en-US" dirty="0" smtClean="0"/>
              <a:t>	</a:t>
            </a:r>
            <a:r>
              <a:rPr lang="en-US" b="1" dirty="0" smtClean="0"/>
              <a:t>I </a:t>
            </a:r>
            <a:r>
              <a:rPr lang="en-US" b="1" dirty="0"/>
              <a:t>can't define it . . .</a:t>
            </a:r>
            <a:br>
              <a:rPr lang="en-US" b="1" dirty="0"/>
            </a:br>
            <a:r>
              <a:rPr lang="en-US" b="1" dirty="0" smtClean="0"/>
              <a:t>	but </a:t>
            </a:r>
            <a:r>
              <a:rPr lang="en-US" b="1" dirty="0"/>
              <a:t>I know it when I see it.</a:t>
            </a:r>
          </a:p>
          <a:p>
            <a:pPr marL="0" indent="0">
              <a:buNone/>
            </a:pPr>
            <a:r>
              <a:rPr lang="en-US" dirty="0" smtClean="0"/>
              <a:t>				—</a:t>
            </a:r>
            <a:r>
              <a:rPr lang="en-US" i="1" dirty="0"/>
              <a:t>Justice Potter Stewart</a:t>
            </a:r>
            <a:r>
              <a:rPr lang="en-US" dirty="0"/>
              <a:t/>
            </a:r>
            <a:br>
              <a:rPr lang="en-US" dirty="0"/>
            </a:br>
            <a:r>
              <a:rPr lang="en-US" dirty="0" smtClean="0"/>
              <a:t>			</a:t>
            </a:r>
            <a:r>
              <a:rPr lang="en-US" i="1" dirty="0" smtClean="0"/>
              <a:t>U.S</a:t>
            </a:r>
            <a:r>
              <a:rPr lang="en-US" i="1" dirty="0"/>
              <a:t>. Supreme </a:t>
            </a:r>
            <a:r>
              <a:rPr lang="en-US" i="1" dirty="0" smtClean="0"/>
              <a:t>Court</a:t>
            </a:r>
            <a:endParaRPr lang="en-US" dirty="0"/>
          </a:p>
        </p:txBody>
      </p:sp>
    </p:spTree>
    <p:extLst>
      <p:ext uri="{BB962C8B-B14F-4D97-AF65-F5344CB8AC3E}">
        <p14:creationId xmlns:p14="http://schemas.microsoft.com/office/powerpoint/2010/main" val="313945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Seeing</a:t>
            </a:r>
            <a:r>
              <a:rPr lang="nl-NL" dirty="0"/>
              <a:t> </a:t>
            </a:r>
            <a:r>
              <a:rPr lang="nl-NL" dirty="0" err="1"/>
              <a:t>Irony</a:t>
            </a:r>
            <a:endParaRPr lang="nl-NL" dirty="0"/>
          </a:p>
        </p:txBody>
      </p:sp>
      <p:sp>
        <p:nvSpPr>
          <p:cNvPr id="3" name="Tijdelijke aanduiding voor inhoud 2"/>
          <p:cNvSpPr>
            <a:spLocks noGrp="1"/>
          </p:cNvSpPr>
          <p:nvPr>
            <p:ph idx="1"/>
          </p:nvPr>
        </p:nvSpPr>
        <p:spPr/>
        <p:txBody>
          <a:bodyPr>
            <a:normAutofit lnSpcReduction="10000"/>
          </a:bodyPr>
          <a:lstStyle/>
          <a:p>
            <a:r>
              <a:rPr lang="en-US" dirty="0"/>
              <a:t>That remark—"I know it when I see it"—is actually about pornography. But it applies equally well to irony.</a:t>
            </a:r>
            <a:br>
              <a:rPr lang="en-US" dirty="0"/>
            </a:br>
            <a:r>
              <a:rPr lang="en-US" dirty="0"/>
              <a:t/>
            </a:r>
            <a:br>
              <a:rPr lang="en-US" dirty="0"/>
            </a:br>
            <a:r>
              <a:rPr lang="en-US" dirty="0"/>
              <a:t>Shelves of books and countless graduate seminars have tried to dissect irony, understand it, and pin it down. But like humor, irony can prove just as elusive.</a:t>
            </a:r>
            <a:br>
              <a:rPr lang="en-US" dirty="0"/>
            </a:br>
            <a:r>
              <a:rPr lang="en-US" dirty="0"/>
              <a:t/>
            </a:r>
            <a:br>
              <a:rPr lang="en-US" dirty="0"/>
            </a:br>
            <a:r>
              <a:rPr lang="en-US" dirty="0" smtClean="0"/>
              <a:t>This course will serve as an introduction to </a:t>
            </a:r>
            <a:r>
              <a:rPr lang="en-US" dirty="0"/>
              <a:t>irony and </a:t>
            </a:r>
            <a:r>
              <a:rPr lang="en-US" dirty="0" smtClean="0"/>
              <a:t>an attempt to explain </a:t>
            </a:r>
            <a:r>
              <a:rPr lang="en-US" dirty="0"/>
              <a:t>its remarkable qualities.</a:t>
            </a:r>
            <a:endParaRPr lang="nl-NL" dirty="0"/>
          </a:p>
        </p:txBody>
      </p:sp>
    </p:spTree>
    <p:extLst>
      <p:ext uri="{BB962C8B-B14F-4D97-AF65-F5344CB8AC3E}">
        <p14:creationId xmlns:p14="http://schemas.microsoft.com/office/powerpoint/2010/main" val="34655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Seeing</a:t>
            </a:r>
            <a:r>
              <a:rPr lang="nl-NL" dirty="0"/>
              <a:t> </a:t>
            </a:r>
            <a:r>
              <a:rPr lang="nl-NL" dirty="0" err="1"/>
              <a:t>Irony</a:t>
            </a:r>
            <a:endParaRPr lang="nl-NL" dirty="0"/>
          </a:p>
        </p:txBody>
      </p:sp>
      <p:sp>
        <p:nvSpPr>
          <p:cNvPr id="3" name="Tijdelijke aanduiding voor inhoud 2"/>
          <p:cNvSpPr>
            <a:spLocks noGrp="1"/>
          </p:cNvSpPr>
          <p:nvPr>
            <p:ph idx="1"/>
          </p:nvPr>
        </p:nvSpPr>
        <p:spPr/>
        <p:txBody>
          <a:bodyPr>
            <a:normAutofit/>
          </a:bodyPr>
          <a:lstStyle/>
          <a:p>
            <a:pPr marL="0" indent="0">
              <a:buNone/>
            </a:pPr>
            <a:r>
              <a:rPr lang="en-US" dirty="0"/>
              <a:t>Irony is all over the place! Loosely defined, it's the opposite of what is expected or intended.</a:t>
            </a:r>
          </a:p>
          <a:p>
            <a:r>
              <a:rPr lang="en-US" b="1" dirty="0"/>
              <a:t>Unintended </a:t>
            </a:r>
            <a:r>
              <a:rPr lang="en-US" b="1" dirty="0" smtClean="0"/>
              <a:t>consequences </a:t>
            </a:r>
            <a:r>
              <a:rPr lang="en-US" dirty="0" smtClean="0"/>
              <a:t>—</a:t>
            </a:r>
            <a:r>
              <a:rPr lang="en-US" dirty="0"/>
              <a:t>a miracle drug meant to cure one illness causes another</a:t>
            </a:r>
            <a:r>
              <a:rPr lang="en-US" dirty="0" smtClean="0"/>
              <a:t>.</a:t>
            </a:r>
          </a:p>
          <a:p>
            <a:r>
              <a:rPr lang="en-US" b="1" dirty="0" smtClean="0"/>
              <a:t>Deviation </a:t>
            </a:r>
            <a:r>
              <a:rPr lang="en-US" b="1" dirty="0"/>
              <a:t>from a </a:t>
            </a:r>
            <a:r>
              <a:rPr lang="en-US" b="1" dirty="0" smtClean="0"/>
              <a:t>pattern </a:t>
            </a:r>
            <a:r>
              <a:rPr lang="en-US" dirty="0" smtClean="0"/>
              <a:t>—</a:t>
            </a:r>
            <a:r>
              <a:rPr lang="en-US" dirty="0"/>
              <a:t>after a long dry spell it rains—the very day you plan a picnic</a:t>
            </a:r>
            <a:r>
              <a:rPr lang="en-US" dirty="0" smtClean="0"/>
              <a:t>.</a:t>
            </a:r>
          </a:p>
          <a:p>
            <a:r>
              <a:rPr lang="en-US" b="1" dirty="0" smtClean="0"/>
              <a:t>Deceptive appearances </a:t>
            </a:r>
            <a:r>
              <a:rPr lang="en-US" dirty="0" smtClean="0"/>
              <a:t>—</a:t>
            </a:r>
            <a:r>
              <a:rPr lang="en-US" dirty="0"/>
              <a:t>the dumb blond gets the top grade in calculus.</a:t>
            </a:r>
          </a:p>
          <a:p>
            <a:endParaRPr lang="nl-NL" dirty="0"/>
          </a:p>
        </p:txBody>
      </p:sp>
    </p:spTree>
    <p:extLst>
      <p:ext uri="{BB962C8B-B14F-4D97-AF65-F5344CB8AC3E}">
        <p14:creationId xmlns:p14="http://schemas.microsoft.com/office/powerpoint/2010/main" val="149905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Seeing</a:t>
            </a:r>
            <a:r>
              <a:rPr lang="nl-NL" dirty="0"/>
              <a:t> </a:t>
            </a:r>
            <a:r>
              <a:rPr lang="nl-NL" dirty="0" err="1"/>
              <a:t>Irony</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dirty="0"/>
              <a:t>Authors have been using literary irony for thousands of years. It comes in </a:t>
            </a:r>
            <a:r>
              <a:rPr lang="en-US" dirty="0" smtClean="0"/>
              <a:t>3 </a:t>
            </a:r>
            <a:r>
              <a:rPr lang="en-US" dirty="0"/>
              <a:t>distinct </a:t>
            </a:r>
            <a:r>
              <a:rPr lang="en-US" dirty="0" err="1" smtClean="0"/>
              <a:t>flavours</a:t>
            </a:r>
            <a:r>
              <a:rPr lang="en-US" dirty="0"/>
              <a:t>:</a:t>
            </a:r>
          </a:p>
          <a:p>
            <a:r>
              <a:rPr lang="en-US" b="1" dirty="0"/>
              <a:t>Verbal </a:t>
            </a:r>
            <a:r>
              <a:rPr lang="en-US" b="1" dirty="0" smtClean="0"/>
              <a:t>irony </a:t>
            </a:r>
            <a:r>
              <a:rPr lang="en-US" dirty="0" smtClean="0"/>
              <a:t>—</a:t>
            </a:r>
            <a:r>
              <a:rPr lang="en-US" dirty="0"/>
              <a:t>what's said is not what's meant. Sarcasm is a type of verbal irony</a:t>
            </a:r>
            <a:r>
              <a:rPr lang="en-US" dirty="0" smtClean="0"/>
              <a:t>.</a:t>
            </a:r>
          </a:p>
          <a:p>
            <a:r>
              <a:rPr lang="en-US" b="1" dirty="0" smtClean="0"/>
              <a:t>Situational irony </a:t>
            </a:r>
            <a:r>
              <a:rPr lang="en-US" dirty="0" smtClean="0"/>
              <a:t>—</a:t>
            </a:r>
            <a:r>
              <a:rPr lang="en-US" dirty="0"/>
              <a:t>what happens is the opposite of what's expected or desired</a:t>
            </a:r>
            <a:r>
              <a:rPr lang="en-US" dirty="0" smtClean="0"/>
              <a:t>.</a:t>
            </a:r>
          </a:p>
          <a:p>
            <a:r>
              <a:rPr lang="en-US" b="1" dirty="0" smtClean="0"/>
              <a:t>Dramatic irony </a:t>
            </a:r>
            <a:r>
              <a:rPr lang="en-US" dirty="0" smtClean="0"/>
              <a:t>—</a:t>
            </a:r>
            <a:r>
              <a:rPr lang="en-US" dirty="0"/>
              <a:t>readers know things that characters do not. We're </a:t>
            </a:r>
            <a:r>
              <a:rPr lang="en-US" dirty="0" smtClean="0"/>
              <a:t>“in </a:t>
            </a:r>
            <a:r>
              <a:rPr lang="en-US" dirty="0"/>
              <a:t>the know</a:t>
            </a:r>
            <a:r>
              <a:rPr lang="en-US" dirty="0" smtClean="0"/>
              <a:t>.” </a:t>
            </a:r>
          </a:p>
          <a:p>
            <a:endParaRPr lang="nl-NL" dirty="0"/>
          </a:p>
        </p:txBody>
      </p:sp>
    </p:spTree>
    <p:extLst>
      <p:ext uri="{BB962C8B-B14F-4D97-AF65-F5344CB8AC3E}">
        <p14:creationId xmlns:p14="http://schemas.microsoft.com/office/powerpoint/2010/main" val="327132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Verbal</a:t>
            </a:r>
            <a:r>
              <a:rPr lang="nl-NL" dirty="0"/>
              <a:t> </a:t>
            </a:r>
            <a:r>
              <a:rPr lang="nl-NL" dirty="0" err="1"/>
              <a:t>Irony</a:t>
            </a:r>
            <a:endParaRPr lang="nl-NL" dirty="0"/>
          </a:p>
        </p:txBody>
      </p:sp>
      <p:sp>
        <p:nvSpPr>
          <p:cNvPr id="3" name="Tijdelijke aanduiding voor inhoud 2"/>
          <p:cNvSpPr>
            <a:spLocks noGrp="1"/>
          </p:cNvSpPr>
          <p:nvPr>
            <p:ph idx="1"/>
          </p:nvPr>
        </p:nvSpPr>
        <p:spPr>
          <a:xfrm>
            <a:off x="1295401" y="2556932"/>
            <a:ext cx="7528559" cy="3318936"/>
          </a:xfrm>
        </p:spPr>
        <p:txBody>
          <a:bodyPr/>
          <a:lstStyle/>
          <a:p>
            <a:r>
              <a:rPr lang="en-US" dirty="0"/>
              <a:t>Julius Caesar (Shakespeare)—in his famous oration to the crowd, Marc Anthony calls Brutus "an honorable man," knowing that Brutus was one of Caesar's assassins</a:t>
            </a:r>
            <a:r>
              <a:rPr lang="en-US" dirty="0" smtClean="0"/>
              <a:t>.</a:t>
            </a:r>
          </a:p>
          <a:p>
            <a:r>
              <a:rPr lang="en-US" dirty="0"/>
              <a:t>In </a:t>
            </a:r>
            <a:r>
              <a:rPr lang="en-US" dirty="0" smtClean="0"/>
              <a:t>Harry </a:t>
            </a:r>
            <a:r>
              <a:rPr lang="en-US" dirty="0"/>
              <a:t>Potter and the Order of the Phoenix, Harry says, "Yeah, </a:t>
            </a:r>
            <a:r>
              <a:rPr lang="en-US" dirty="0" err="1"/>
              <a:t>Quirrell</a:t>
            </a:r>
            <a:r>
              <a:rPr lang="en-US" dirty="0"/>
              <a:t> was a great teacher. There was just that minor drawback of him having Lord Voldemort sticking out of the back of his head!"</a:t>
            </a:r>
            <a:endParaRPr lang="en-US" dirty="0" smtClean="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960" y="2671000"/>
            <a:ext cx="1847850" cy="2466975"/>
          </a:xfrm>
          <a:prstGeom prst="rect">
            <a:avLst/>
          </a:prstGeom>
        </p:spPr>
      </p:pic>
    </p:spTree>
    <p:extLst>
      <p:ext uri="{BB962C8B-B14F-4D97-AF65-F5344CB8AC3E}">
        <p14:creationId xmlns:p14="http://schemas.microsoft.com/office/powerpoint/2010/main" val="74569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Situational</a:t>
            </a:r>
            <a:r>
              <a:rPr lang="nl-NL" dirty="0"/>
              <a:t> </a:t>
            </a:r>
            <a:r>
              <a:rPr lang="nl-NL" dirty="0" err="1"/>
              <a:t>Irony</a:t>
            </a:r>
            <a:endParaRPr lang="nl-NL" dirty="0"/>
          </a:p>
        </p:txBody>
      </p:sp>
      <p:sp>
        <p:nvSpPr>
          <p:cNvPr id="3" name="Tijdelijke aanduiding voor inhoud 2"/>
          <p:cNvSpPr>
            <a:spLocks noGrp="1"/>
          </p:cNvSpPr>
          <p:nvPr>
            <p:ph idx="1"/>
          </p:nvPr>
        </p:nvSpPr>
        <p:spPr/>
        <p:txBody>
          <a:bodyPr>
            <a:normAutofit fontScale="92500"/>
          </a:bodyPr>
          <a:lstStyle/>
          <a:p>
            <a:r>
              <a:rPr lang="en-US" dirty="0"/>
              <a:t>"The Gift of the Magi" (</a:t>
            </a:r>
            <a:r>
              <a:rPr lang="en-US" dirty="0" err="1"/>
              <a:t>O'Henry</a:t>
            </a:r>
            <a:r>
              <a:rPr lang="en-US" dirty="0"/>
              <a:t>)—a young wife cuts and sells her hair to buy her husband a watch chain. The husband sells the watch to buy her a comb</a:t>
            </a:r>
            <a:r>
              <a:rPr lang="en-US" dirty="0" smtClean="0"/>
              <a:t>.</a:t>
            </a:r>
          </a:p>
          <a:p>
            <a:r>
              <a:rPr lang="en-US" dirty="0"/>
              <a:t>The </a:t>
            </a:r>
            <a:r>
              <a:rPr lang="en-US" i="1" dirty="0"/>
              <a:t>Harry Potter</a:t>
            </a:r>
            <a:r>
              <a:rPr lang="en-US" dirty="0"/>
              <a:t> series by J.K. Rowling</a:t>
            </a:r>
            <a:br>
              <a:rPr lang="en-US" dirty="0"/>
            </a:br>
            <a:r>
              <a:rPr lang="en-US" dirty="0"/>
              <a:t>- Throughout the books, Harry Potter is expected to kill Voldemort, but he eventually realizes he must allow Voldemort to kill him instead. This is a major reversal in what was expected throughout the books. </a:t>
            </a:r>
            <a:endParaRPr lang="en-US" dirty="0" smtClean="0"/>
          </a:p>
          <a:p>
            <a:r>
              <a:rPr lang="en-US" dirty="0" smtClean="0"/>
              <a:t>"</a:t>
            </a:r>
            <a:r>
              <a:rPr lang="en-US" dirty="0"/>
              <a:t>The Story of an Hour" (Chopin)—Mrs. Mallard dies of sorrow when her supposedly dead husband walks through the </a:t>
            </a:r>
            <a:r>
              <a:rPr lang="en-US" dirty="0" smtClean="0"/>
              <a:t>door.</a:t>
            </a:r>
            <a:endParaRPr lang="nl-NL" dirty="0"/>
          </a:p>
        </p:txBody>
      </p:sp>
    </p:spTree>
    <p:extLst>
      <p:ext uri="{BB962C8B-B14F-4D97-AF65-F5344CB8AC3E}">
        <p14:creationId xmlns:p14="http://schemas.microsoft.com/office/powerpoint/2010/main" val="289019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Dramatic</a:t>
            </a:r>
            <a:r>
              <a:rPr lang="nl-NL" dirty="0"/>
              <a:t> </a:t>
            </a:r>
            <a:r>
              <a:rPr lang="nl-NL" dirty="0" err="1"/>
              <a:t>Irony</a:t>
            </a:r>
            <a:endParaRPr lang="nl-NL" dirty="0"/>
          </a:p>
        </p:txBody>
      </p:sp>
      <p:sp>
        <p:nvSpPr>
          <p:cNvPr id="3" name="Tijdelijke aanduiding voor inhoud 2"/>
          <p:cNvSpPr>
            <a:spLocks noGrp="1"/>
          </p:cNvSpPr>
          <p:nvPr>
            <p:ph idx="1"/>
          </p:nvPr>
        </p:nvSpPr>
        <p:spPr/>
        <p:txBody>
          <a:bodyPr>
            <a:normAutofit/>
          </a:bodyPr>
          <a:lstStyle/>
          <a:p>
            <a:r>
              <a:rPr lang="en-US" dirty="0"/>
              <a:t>Romeo decides to kill himself, thinking Juliet is dead when we all know she's just in a deep sleep. I like to think of dramatic irony as those times in the movie theater where you're yelling at the screen</a:t>
            </a:r>
            <a:r>
              <a:rPr lang="en-US" dirty="0" smtClean="0"/>
              <a:t>.</a:t>
            </a:r>
          </a:p>
          <a:p>
            <a:endParaRPr lang="en-US"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673" y="3831336"/>
            <a:ext cx="3814952" cy="1907476"/>
          </a:xfrm>
          <a:prstGeom prst="rect">
            <a:avLst/>
          </a:prstGeom>
        </p:spPr>
      </p:pic>
      <p:sp>
        <p:nvSpPr>
          <p:cNvPr id="5" name="Tekstvak 4"/>
          <p:cNvSpPr txBox="1"/>
          <p:nvPr/>
        </p:nvSpPr>
        <p:spPr>
          <a:xfrm>
            <a:off x="1295401" y="4087368"/>
            <a:ext cx="530656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 </a:t>
            </a:r>
            <a:r>
              <a:rPr lang="en-US" sz="2400" dirty="0"/>
              <a:t>a scary movie, the character goes into a house they think is empty, but the audience knows the killer is in the house. This increases the </a:t>
            </a:r>
            <a:r>
              <a:rPr lang="en-US" sz="2400" dirty="0" smtClean="0"/>
              <a:t>suspense …</a:t>
            </a:r>
            <a:endParaRPr lang="nl-NL" sz="2400" dirty="0"/>
          </a:p>
        </p:txBody>
      </p:sp>
    </p:spTree>
    <p:extLst>
      <p:ext uri="{BB962C8B-B14F-4D97-AF65-F5344CB8AC3E}">
        <p14:creationId xmlns:p14="http://schemas.microsoft.com/office/powerpoint/2010/main" val="425541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Symbolism</a:t>
            </a:r>
            <a:endParaRPr lang="nl-NL" dirty="0"/>
          </a:p>
        </p:txBody>
      </p:sp>
      <p:sp>
        <p:nvSpPr>
          <p:cNvPr id="3" name="Tijdelijke aanduiding voor inhoud 2"/>
          <p:cNvSpPr>
            <a:spLocks noGrp="1"/>
          </p:cNvSpPr>
          <p:nvPr>
            <p:ph idx="1"/>
          </p:nvPr>
        </p:nvSpPr>
        <p:spPr>
          <a:xfrm>
            <a:off x="3739896" y="2556932"/>
            <a:ext cx="5248656" cy="3318936"/>
          </a:xfrm>
        </p:spPr>
        <p:txBody>
          <a:bodyPr/>
          <a:lstStyle/>
          <a:p>
            <a:r>
              <a:rPr lang="en-US" dirty="0"/>
              <a:t>Symbols lend meaning to a story by evoking an </a:t>
            </a:r>
            <a:r>
              <a:rPr lang="en-US" dirty="0" smtClean="0"/>
              <a:t>emotional </a:t>
            </a:r>
            <a:r>
              <a:rPr lang="en-US" dirty="0"/>
              <a:t>response. They are some of the most powerful devices a writer has to expand and deepen meaning.</a:t>
            </a:r>
            <a:endParaRPr lang="nl-NL" dirty="0"/>
          </a:p>
        </p:txBody>
      </p:sp>
    </p:spTree>
    <p:extLst>
      <p:ext uri="{BB962C8B-B14F-4D97-AF65-F5344CB8AC3E}">
        <p14:creationId xmlns:p14="http://schemas.microsoft.com/office/powerpoint/2010/main" val="3120833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79</TotalTime>
  <Words>813</Words>
  <Application>Microsoft Office PowerPoint</Application>
  <PresentationFormat>Breedbeeld</PresentationFormat>
  <Paragraphs>74</Paragraphs>
  <Slides>19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Garamond</vt:lpstr>
      <vt:lpstr>Organisch</vt:lpstr>
      <vt:lpstr>Irony &amp; Symbolism</vt:lpstr>
      <vt:lpstr>Irony</vt:lpstr>
      <vt:lpstr>Seeing Irony</vt:lpstr>
      <vt:lpstr>Seeing Irony</vt:lpstr>
      <vt:lpstr>Seeing Irony</vt:lpstr>
      <vt:lpstr>Verbal Irony</vt:lpstr>
      <vt:lpstr>Situational Irony</vt:lpstr>
      <vt:lpstr>Dramatic Irony</vt:lpstr>
      <vt:lpstr>Symbolism</vt:lpstr>
      <vt:lpstr>Symbols—conventional</vt:lpstr>
      <vt:lpstr>Symbols—conventional</vt:lpstr>
      <vt:lpstr>Symbols—conventional</vt:lpstr>
      <vt:lpstr>Symbols—archetypes</vt:lpstr>
      <vt:lpstr>Symbols—literary</vt:lpstr>
      <vt:lpstr>Symbols—literary</vt:lpstr>
      <vt:lpstr>Symbols—literary</vt:lpstr>
      <vt:lpstr>Symbols—literary</vt:lpstr>
      <vt:lpstr>Symbols—a quick review</vt:lpstr>
      <vt:lpstr>Congratulations! </vt:lpstr>
    </vt:vector>
  </TitlesOfParts>
  <Company>Het Hooghuis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Irony &amp; Symbolism</dc:title>
  <dc:creator>Hoorn, HF (Joyce) van</dc:creator>
  <cp:lastModifiedBy>Hoorn, HF (Joyce) van</cp:lastModifiedBy>
  <cp:revision>9</cp:revision>
  <dcterms:created xsi:type="dcterms:W3CDTF">2019-03-25T14:58:51Z</dcterms:created>
  <dcterms:modified xsi:type="dcterms:W3CDTF">2019-03-25T16:18:24Z</dcterms:modified>
</cp:coreProperties>
</file>